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476" r:id="rId5"/>
    <p:sldId id="508" r:id="rId6"/>
    <p:sldId id="564" r:id="rId7"/>
    <p:sldId id="548" r:id="rId8"/>
    <p:sldId id="549" r:id="rId9"/>
    <p:sldId id="550" r:id="rId10"/>
    <p:sldId id="551" r:id="rId11"/>
    <p:sldId id="554" r:id="rId12"/>
    <p:sldId id="521" r:id="rId13"/>
    <p:sldId id="522" r:id="rId14"/>
    <p:sldId id="523" r:id="rId15"/>
    <p:sldId id="562" r:id="rId16"/>
    <p:sldId id="563" r:id="rId17"/>
    <p:sldId id="555" r:id="rId18"/>
    <p:sldId id="556" r:id="rId19"/>
    <p:sldId id="565" r:id="rId20"/>
    <p:sldId id="566" r:id="rId21"/>
    <p:sldId id="557" r:id="rId22"/>
    <p:sldId id="558" r:id="rId23"/>
    <p:sldId id="559" r:id="rId24"/>
    <p:sldId id="560" r:id="rId25"/>
    <p:sldId id="567" r:id="rId26"/>
    <p:sldId id="561" r:id="rId27"/>
    <p:sldId id="534" r:id="rId28"/>
    <p:sldId id="54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79388"/>
  </p:normalViewPr>
  <p:slideViewPr>
    <p:cSldViewPr snapToGrid="0">
      <p:cViewPr varScale="1">
        <p:scale>
          <a:sx n="78" d="100"/>
          <a:sy n="78" d="100"/>
        </p:scale>
        <p:origin x="192" y="64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a filter across the image</a:t>
            </a:r>
          </a:p>
          <a:p>
            <a:r>
              <a:rPr lang="en-US" dirty="0"/>
              <a:t>Finite number of convolutions as filters make the images “smaller”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2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size 8, stride 4, padding 0</a:t>
            </a:r>
          </a:p>
          <a:p>
            <a:r>
              <a:rPr lang="en-US" dirty="0"/>
              <a:t>Kernel size 5, stride 5 , padding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5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ecurrent-neural-networks-56e1ad215339" TargetMode="External"/><Relationship Id="rId3" Type="http://schemas.openxmlformats.org/officeDocument/2006/relationships/hyperlink" Target="https://ruder.io/optimizing-gradient-descent/" TargetMode="External"/><Relationship Id="rId7" Type="http://schemas.openxmlformats.org/officeDocument/2006/relationships/hyperlink" Target="https://stackoverflow.com/questions/53855941/how-to-implement-rbf-activation-function-in-keras/53867101#5386710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most-effective-way-to-implement-radial-basis-function-neural-network-for-classification-problem-33c467803319" TargetMode="External"/><Relationship Id="rId5" Type="http://schemas.openxmlformats.org/officeDocument/2006/relationships/hyperlink" Target="https://www.javatpoint.com/single-layer-perceptron-in-tensorflow" TargetMode="External"/><Relationship Id="rId10" Type="http://schemas.openxmlformats.org/officeDocument/2006/relationships/hyperlink" Target="https://www.tensorflow.org/tutorials/text/nmt_with_attention" TargetMode="External"/><Relationship Id="rId4" Type="http://schemas.openxmlformats.org/officeDocument/2006/relationships/hyperlink" Target="https://www.digitalvidya.com/blog/types-of-neural-networks/" TargetMode="External"/><Relationship Id="rId9" Type="http://schemas.openxmlformats.org/officeDocument/2006/relationships/hyperlink" Target="https://medium.com/@ilblackdragon/tensorflow-sequence-to-sequence-3d9d2e23808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7F9029-A797-F04A-9FB6-C5847DAC2FF3}"/>
              </a:ext>
            </a:extLst>
          </p:cNvPr>
          <p:cNvSpPr txBox="1"/>
          <p:nvPr/>
        </p:nvSpPr>
        <p:spPr>
          <a:xfrm>
            <a:off x="8255000" y="1297911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797E2-4A2E-2041-BE1C-0219CA5F548F}"/>
              </a:ext>
            </a:extLst>
          </p:cNvPr>
          <p:cNvSpPr txBox="1"/>
          <p:nvPr/>
        </p:nvSpPr>
        <p:spPr>
          <a:xfrm>
            <a:off x="2352314" y="1297911"/>
            <a:ext cx="202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Submatrix of pixels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BF53D-156D-284B-BD94-8B3C53AD76D7}"/>
              </a:ext>
            </a:extLst>
          </p:cNvPr>
          <p:cNvSpPr txBox="1"/>
          <p:nvPr/>
        </p:nvSpPr>
        <p:spPr>
          <a:xfrm>
            <a:off x="5469641" y="4356100"/>
            <a:ext cx="125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</a:t>
            </a: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1C05AD0E-8C74-344B-94E1-5D52F29EE724}"/>
              </a:ext>
            </a:extLst>
          </p:cNvPr>
          <p:cNvSpPr/>
          <p:nvPr/>
        </p:nvSpPr>
        <p:spPr>
          <a:xfrm rot="16200000" flipV="1">
            <a:off x="5938275" y="3877704"/>
            <a:ext cx="636119" cy="32067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1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809956"/>
            <a:ext cx="11938000" cy="5943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4E35D-649F-6E44-A061-31EF828E23DD}"/>
              </a:ext>
            </a:extLst>
          </p:cNvPr>
          <p:cNvSpPr txBox="1"/>
          <p:nvPr/>
        </p:nvSpPr>
        <p:spPr>
          <a:xfrm>
            <a:off x="9223348" y="138466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Submatrix (4x4)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E7390-CB46-674B-9C67-6738957CE848}"/>
              </a:ext>
            </a:extLst>
          </p:cNvPr>
          <p:cNvSpPr txBox="1"/>
          <p:nvPr/>
        </p:nvSpPr>
        <p:spPr>
          <a:xfrm>
            <a:off x="909387" y="5356835"/>
            <a:ext cx="1051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a stride length = 1, i.e. the kernel is moving one position at a time across the matrix for a stride of (4x4)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E6412-627A-2145-B8DC-2B31638C5AE1}"/>
              </a:ext>
            </a:extLst>
          </p:cNvPr>
          <p:cNvSpPr txBox="1"/>
          <p:nvPr/>
        </p:nvSpPr>
        <p:spPr>
          <a:xfrm>
            <a:off x="5101799" y="3936880"/>
            <a:ext cx="29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receptive field Neuron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79B35-6762-6A4D-917A-E5355BF7B509}"/>
              </a:ext>
            </a:extLst>
          </p:cNvPr>
          <p:cNvSpPr/>
          <p:nvPr/>
        </p:nvSpPr>
        <p:spPr>
          <a:xfrm>
            <a:off x="8750300" y="3794456"/>
            <a:ext cx="647241" cy="616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D64912-9163-6749-AF7F-7941B045A9F4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8002080" y="4102571"/>
            <a:ext cx="748220" cy="1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A2E05F-47D0-7B43-9586-F51648CD07FA}"/>
              </a:ext>
            </a:extLst>
          </p:cNvPr>
          <p:cNvSpPr txBox="1"/>
          <p:nvPr/>
        </p:nvSpPr>
        <p:spPr>
          <a:xfrm>
            <a:off x="909387" y="6196227"/>
            <a:ext cx="806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Borders with can be added to get edge data using 0 values, this is called padding</a:t>
            </a:r>
          </a:p>
        </p:txBody>
      </p:sp>
    </p:spTree>
    <p:extLst>
      <p:ext uri="{BB962C8B-B14F-4D97-AF65-F5344CB8AC3E}">
        <p14:creationId xmlns:p14="http://schemas.microsoft.com/office/powerpoint/2010/main" val="8589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86EA4-CC8F-874E-B580-BE356995B9F7}"/>
              </a:ext>
            </a:extLst>
          </p:cNvPr>
          <p:cNvSpPr txBox="1"/>
          <p:nvPr/>
        </p:nvSpPr>
        <p:spPr>
          <a:xfrm>
            <a:off x="8304975" y="75950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B4E6E-2C24-F24C-B8C4-49B857F432D8}"/>
              </a:ext>
            </a:extLst>
          </p:cNvPr>
          <p:cNvSpPr txBox="1"/>
          <p:nvPr/>
        </p:nvSpPr>
        <p:spPr>
          <a:xfrm>
            <a:off x="2601224" y="759506"/>
            <a:ext cx="164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of pixels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5135DF-6260-0F4B-A708-3E487C80533D}"/>
              </a:ext>
            </a:extLst>
          </p:cNvPr>
          <p:cNvSpPr/>
          <p:nvPr/>
        </p:nvSpPr>
        <p:spPr>
          <a:xfrm>
            <a:off x="5209445" y="677639"/>
            <a:ext cx="1773114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Kernel: ?</a:t>
            </a:r>
          </a:p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Stride: ?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Padding: ?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540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BBEAD-043E-A94B-BFE8-AE4DACFF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convolution requires to lines to be added to the model</a:t>
            </a:r>
          </a:p>
          <a:p>
            <a:pPr lvl="1"/>
            <a:r>
              <a:rPr lang="en-US" dirty="0" err="1"/>
              <a:t>model.add</a:t>
            </a:r>
            <a:r>
              <a:rPr lang="en-US" dirty="0"/>
              <a:t>(keras.layers.Convolution2D({number of filters}, ({</a:t>
            </a:r>
            <a:r>
              <a:rPr lang="en-US" dirty="0" err="1"/>
              <a:t>x,y</a:t>
            </a:r>
            <a:r>
              <a:rPr lang="en-US" dirty="0"/>
              <a:t> kernel size}), padding={'valid' or 'same'}, strides=({</a:t>
            </a:r>
            <a:r>
              <a:rPr lang="en-US" dirty="0" err="1"/>
              <a:t>x,y</a:t>
            </a:r>
            <a:r>
              <a:rPr lang="en-US" dirty="0"/>
              <a:t> stride size}),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pPr lvl="1"/>
            <a:r>
              <a:rPr lang="en-US" dirty="0" err="1"/>
              <a:t>model.add</a:t>
            </a:r>
            <a:r>
              <a:rPr lang="en-US" dirty="0"/>
              <a:t>(keras.layers.MaxPooling2D(</a:t>
            </a:r>
            <a:r>
              <a:rPr lang="en-US" dirty="0" err="1"/>
              <a:t>pool_size</a:t>
            </a:r>
            <a:r>
              <a:rPr lang="en-US" dirty="0"/>
              <a:t>=(</a:t>
            </a:r>
            <a:r>
              <a:rPr lang="en-US" dirty="0" err="1"/>
              <a:t>x,x</a:t>
            </a:r>
            <a:r>
              <a:rPr lang="en-US" dirty="0"/>
              <a:t> pool size), strides=(</a:t>
            </a:r>
            <a:r>
              <a:rPr lang="en-US" dirty="0" err="1"/>
              <a:t>x,y</a:t>
            </a:r>
            <a:r>
              <a:rPr lang="en-US" dirty="0"/>
              <a:t> </a:t>
            </a:r>
            <a:r>
              <a:rPr lang="en-US" dirty="0" err="1"/>
              <a:t>strinde</a:t>
            </a:r>
            <a:r>
              <a:rPr lang="en-US" dirty="0"/>
              <a:t> size)))</a:t>
            </a:r>
          </a:p>
          <a:p>
            <a:r>
              <a:rPr lang="en-US" dirty="0"/>
              <a:t>A pooling layer is used for ordering layers within a convolutional neural network that may be repeated one or more times in a given model.</a:t>
            </a:r>
          </a:p>
          <a:p>
            <a:pPr lvl="1"/>
            <a:r>
              <a:rPr lang="en-US" dirty="0"/>
              <a:t>Reduces the size of the features to more generalized ideas</a:t>
            </a:r>
          </a:p>
          <a:p>
            <a:r>
              <a:rPr lang="en-US" dirty="0"/>
              <a:t>Padding of 'same' pads the image with 0s to retain the same size</a:t>
            </a:r>
          </a:p>
          <a:p>
            <a:r>
              <a:rPr lang="en-US" dirty="0"/>
              <a:t>A ‘flatten’ layer converts the special representation back to normal tensor shapes</a:t>
            </a:r>
          </a:p>
          <a:p>
            <a:pPr lvl="1"/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keras.layers.Flatten</a:t>
            </a:r>
            <a:r>
              <a:rPr lang="en-US" dirty="0"/>
              <a:t>())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6C524-CCFC-B844-94E6-93C129DD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convolution in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9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F400E-F725-CB47-95E3-AA8B85E6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4694B-C375-4E44-81C9-ACDB0F27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</a:t>
            </a:r>
            <a:r>
              <a:rPr lang="en-US" b="1" dirty="0"/>
              <a:t>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1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CFFC80-2C64-9548-A931-234DBBB3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 (RNN)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60341-F321-D840-9DBE-5C1B9E38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86" y="1207407"/>
            <a:ext cx="5626100" cy="336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C8D517-2806-EF4B-AC28-71CF4B1C9033}"/>
              </a:ext>
            </a:extLst>
          </p:cNvPr>
          <p:cNvSpPr/>
          <p:nvPr/>
        </p:nvSpPr>
        <p:spPr>
          <a:xfrm>
            <a:off x="386498" y="1116446"/>
            <a:ext cx="50491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Output  of a layer is saved and fed back into the 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B7BD3-CB43-D346-9519-8F4738A40EFB}"/>
              </a:ext>
            </a:extLst>
          </p:cNvPr>
          <p:cNvSpPr/>
          <p:nvPr/>
        </p:nvSpPr>
        <p:spPr>
          <a:xfrm>
            <a:off x="386498" y="1915775"/>
            <a:ext cx="50491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Each node in an RNN layer feeds back into the 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0FBB36-D690-4A46-87CE-2FC0748ECC1C}"/>
              </a:ext>
            </a:extLst>
          </p:cNvPr>
          <p:cNvSpPr/>
          <p:nvPr/>
        </p:nvSpPr>
        <p:spPr>
          <a:xfrm>
            <a:off x="386498" y="2715104"/>
            <a:ext cx="50491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Long Short Term Memory - LSTM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D5D57-A5FD-074F-AEF3-951C958B83AD}"/>
              </a:ext>
            </a:extLst>
          </p:cNvPr>
          <p:cNvSpPr/>
          <p:nvPr/>
        </p:nvSpPr>
        <p:spPr>
          <a:xfrm>
            <a:off x="380214" y="3514433"/>
            <a:ext cx="50491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Allows previous answers to be “reused”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A3012-5C90-0C4D-BC8F-B085845A5A06}"/>
              </a:ext>
            </a:extLst>
          </p:cNvPr>
          <p:cNvSpPr/>
          <p:nvPr/>
        </p:nvSpPr>
        <p:spPr>
          <a:xfrm>
            <a:off x="380214" y="4313762"/>
            <a:ext cx="50491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useful in scenarios where a =&gt;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8AEA4-8D3B-EE4C-A22F-D22A672D93F1}"/>
              </a:ext>
            </a:extLst>
          </p:cNvPr>
          <p:cNvSpPr/>
          <p:nvPr/>
        </p:nvSpPr>
        <p:spPr>
          <a:xfrm>
            <a:off x="5950736" y="49851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Schematically, a RNN layer uses a </a:t>
            </a:r>
            <a:r>
              <a:rPr lang="en-US" dirty="0"/>
              <a:t>for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 loop to iterate over the timesteps of a sequence, while maintaining an internal state that encodes information about the timesteps it has seen so far.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DF768A-643E-874E-8E64-4C641826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in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780F6-C277-F740-A927-A836DA7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40" y="1301750"/>
            <a:ext cx="3257746" cy="4051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34401A-6114-174F-AD3E-6E1306D9D1C5}"/>
              </a:ext>
            </a:extLst>
          </p:cNvPr>
          <p:cNvSpPr/>
          <p:nvPr/>
        </p:nvSpPr>
        <p:spPr>
          <a:xfrm>
            <a:off x="386498" y="1116446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 LSTM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FD4C6-AF84-B246-B36E-59749A8F8199}"/>
              </a:ext>
            </a:extLst>
          </p:cNvPr>
          <p:cNvSpPr txBox="1"/>
          <p:nvPr/>
        </p:nvSpPr>
        <p:spPr>
          <a:xfrm>
            <a:off x="850900" y="2082800"/>
            <a:ext cx="604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(LSTM(</a:t>
            </a:r>
            <a:r>
              <a:rPr lang="en-US" dirty="0" err="1"/>
              <a:t>output_shape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</a:t>
            </a:r>
            <a:r>
              <a:rPr lang="en-US" dirty="0" err="1"/>
              <a:t>input_shape</a:t>
            </a:r>
            <a:r>
              <a:rPr lang="en-US" dirty="0"/>
              <a:t>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C34DF-CE8C-A149-B98B-60E00434BB2E}"/>
              </a:ext>
            </a:extLst>
          </p:cNvPr>
          <p:cNvSpPr/>
          <p:nvPr/>
        </p:nvSpPr>
        <p:spPr>
          <a:xfrm>
            <a:off x="380214" y="2888382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Common Uses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0CFEA3-29E6-5F4D-95D6-7D2985721A08}"/>
              </a:ext>
            </a:extLst>
          </p:cNvPr>
          <p:cNvSpPr/>
          <p:nvPr/>
        </p:nvSpPr>
        <p:spPr>
          <a:xfrm>
            <a:off x="736600" y="3429000"/>
            <a:ext cx="429901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Time Series Predictions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D493B-2304-1B4D-910F-A3AFCC89EE61}"/>
              </a:ext>
            </a:extLst>
          </p:cNvPr>
          <p:cNvSpPr/>
          <p:nvPr/>
        </p:nvSpPr>
        <p:spPr>
          <a:xfrm>
            <a:off x="736600" y="3969618"/>
            <a:ext cx="429901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Text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93B6F-D4E3-604A-ABD8-887C348D2FD1}"/>
              </a:ext>
            </a:extLst>
          </p:cNvPr>
          <p:cNvSpPr/>
          <p:nvPr/>
        </p:nvSpPr>
        <p:spPr>
          <a:xfrm>
            <a:off x="380214" y="4780545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SimpleRNN</a:t>
            </a:r>
            <a:r>
              <a:rPr lang="en-US" dirty="0"/>
              <a:t>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2B4F3-6541-724C-992F-59310873FD31}"/>
              </a:ext>
            </a:extLst>
          </p:cNvPr>
          <p:cNvSpPr/>
          <p:nvPr/>
        </p:nvSpPr>
        <p:spPr>
          <a:xfrm>
            <a:off x="380214" y="5522240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GRU Layer</a:t>
            </a:r>
          </a:p>
        </p:txBody>
      </p:sp>
    </p:spTree>
    <p:extLst>
      <p:ext uri="{BB962C8B-B14F-4D97-AF65-F5344CB8AC3E}">
        <p14:creationId xmlns:p14="http://schemas.microsoft.com/office/powerpoint/2010/main" val="426901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2CD85-A793-5A4E-A450-5B6CEEE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F165B-E125-4F48-9EF0-D535FD403046}"/>
              </a:ext>
            </a:extLst>
          </p:cNvPr>
          <p:cNvSpPr/>
          <p:nvPr/>
        </p:nvSpPr>
        <p:spPr>
          <a:xfrm>
            <a:off x="520700" y="1040537"/>
            <a:ext cx="1102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For sequences other than time series (e.g. text), it is often the case that a RNN model can perform better if it not only processes sequence from start to end, but also backwards. For example, to predict the next word in a sentence, it is often useful to have the context around the word, not only just the words that come before it.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DB6D20-F9AE-4648-9D0C-C751744C7391}"/>
              </a:ext>
            </a:extLst>
          </p:cNvPr>
          <p:cNvSpPr/>
          <p:nvPr/>
        </p:nvSpPr>
        <p:spPr>
          <a:xfrm>
            <a:off x="520700" y="5139035"/>
            <a:ext cx="1102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The output of the </a:t>
            </a:r>
            <a:r>
              <a:rPr lang="en-US" dirty="0"/>
              <a:t>Bidirectional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 RNN will be, by default, the sum of the forward layer output and the backward layer output.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D8A00A-5CE2-1947-8187-973519C5DCAD}"/>
              </a:ext>
            </a:extLst>
          </p:cNvPr>
          <p:cNvSpPr/>
          <p:nvPr/>
        </p:nvSpPr>
        <p:spPr>
          <a:xfrm>
            <a:off x="3536950" y="2240866"/>
            <a:ext cx="4991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keras.</a:t>
            </a:r>
            <a:r>
              <a:rPr lang="en-US" dirty="0" err="1">
                <a:solidFill>
                  <a:srgbClr val="9C27B0"/>
                </a:solidFill>
              </a:rPr>
              <a:t>Sequential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layers.</a:t>
            </a:r>
            <a:r>
              <a:rPr lang="en-US" dirty="0" err="1">
                <a:solidFill>
                  <a:srgbClr val="9C27B0"/>
                </a:solidFill>
              </a:rPr>
              <a:t>Bidirectional</a:t>
            </a:r>
            <a:r>
              <a:rPr lang="en-US" dirty="0"/>
              <a:t>(</a:t>
            </a:r>
            <a:r>
              <a:rPr lang="en-US" dirty="0" err="1"/>
              <a:t>layers.LSTM</a:t>
            </a:r>
            <a:r>
              <a:rPr lang="en-US" dirty="0"/>
              <a:t>(</a:t>
            </a:r>
            <a:r>
              <a:rPr lang="en-US" dirty="0">
                <a:solidFill>
                  <a:srgbClr val="C53929"/>
                </a:solidFill>
              </a:rPr>
              <a:t>64</a:t>
            </a:r>
            <a:r>
              <a:rPr lang="en-US" dirty="0"/>
              <a:t>, </a:t>
            </a:r>
            <a:r>
              <a:rPr lang="en-US" dirty="0" err="1"/>
              <a:t>return_sequences</a:t>
            </a:r>
            <a:r>
              <a:rPr lang="en-US" dirty="0"/>
              <a:t>=</a:t>
            </a:r>
            <a:r>
              <a:rPr lang="en-US" dirty="0">
                <a:solidFill>
                  <a:srgbClr val="3B78E7"/>
                </a:solidFill>
              </a:rPr>
              <a:t>True</a:t>
            </a:r>
            <a:r>
              <a:rPr lang="en-US" dirty="0"/>
              <a:t>), </a:t>
            </a:r>
            <a:r>
              <a:rPr lang="en-US" dirty="0" err="1"/>
              <a:t>input_shape</a:t>
            </a:r>
            <a:r>
              <a:rPr lang="en-US" dirty="0"/>
              <a:t>=(</a:t>
            </a:r>
            <a:r>
              <a:rPr lang="en-US" dirty="0">
                <a:solidFill>
                  <a:srgbClr val="C53929"/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rgbClr val="C53929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layers.</a:t>
            </a:r>
            <a:r>
              <a:rPr lang="en-US" dirty="0" err="1">
                <a:solidFill>
                  <a:srgbClr val="9C27B0"/>
                </a:solidFill>
              </a:rPr>
              <a:t>Bidirectional</a:t>
            </a:r>
            <a:r>
              <a:rPr lang="en-US" dirty="0"/>
              <a:t>(</a:t>
            </a:r>
            <a:r>
              <a:rPr lang="en-US" dirty="0" err="1"/>
              <a:t>layers.LSTM</a:t>
            </a:r>
            <a:r>
              <a:rPr lang="en-US" dirty="0"/>
              <a:t>(</a:t>
            </a:r>
            <a:r>
              <a:rPr lang="en-US" dirty="0">
                <a:solidFill>
                  <a:srgbClr val="C53929"/>
                </a:solidFill>
              </a:rPr>
              <a:t>32</a:t>
            </a:r>
            <a:r>
              <a:rPr lang="en-US" dirty="0"/>
              <a:t>)))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layers.</a:t>
            </a:r>
            <a:r>
              <a:rPr lang="en-US" dirty="0" err="1">
                <a:solidFill>
                  <a:srgbClr val="9C27B0"/>
                </a:solidFill>
              </a:rPr>
              <a:t>Dense</a:t>
            </a:r>
            <a:r>
              <a:rPr lang="en-US" dirty="0"/>
              <a:t>(</a:t>
            </a:r>
            <a:r>
              <a:rPr lang="en-US" dirty="0">
                <a:solidFill>
                  <a:srgbClr val="C53929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387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 </a:t>
            </a:r>
            <a:r>
              <a:rPr lang="en-US" b="1" dirty="0"/>
              <a:t>Recurrent Neural Network (RNN)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4B4FDD-8564-6C44-B91D-B51C11A8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Modular Neural 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32FBC-2EA8-894C-A07B-BE0FDB33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19" y="1182006"/>
            <a:ext cx="5689324" cy="35206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D10599-1F4D-8449-9688-19D14ADD7889}"/>
              </a:ext>
            </a:extLst>
          </p:cNvPr>
          <p:cNvSpPr/>
          <p:nvPr/>
        </p:nvSpPr>
        <p:spPr>
          <a:xfrm>
            <a:off x="386498" y="1116446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collection of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1A563D-60AE-884F-A27B-AFA22D3A9A1E}"/>
              </a:ext>
            </a:extLst>
          </p:cNvPr>
          <p:cNvSpPr/>
          <p:nvPr/>
        </p:nvSpPr>
        <p:spPr>
          <a:xfrm>
            <a:off x="386498" y="1978368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Combination of networks  complete the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526AB-E208-C94D-ADD0-9577491B551B}"/>
              </a:ext>
            </a:extLst>
          </p:cNvPr>
          <p:cNvSpPr/>
          <p:nvPr/>
        </p:nvSpPr>
        <p:spPr>
          <a:xfrm>
            <a:off x="386498" y="2840290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Keeps individual models focused on a single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D106F-EF8A-0F47-949A-E64F8E44F2AC}"/>
              </a:ext>
            </a:extLst>
          </p:cNvPr>
          <p:cNvSpPr/>
          <p:nvPr/>
        </p:nvSpPr>
        <p:spPr>
          <a:xfrm>
            <a:off x="673100" y="3702212"/>
            <a:ext cx="51758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Training simpler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953D49-7B4E-DF44-B9F1-39E2F78A3916}"/>
              </a:ext>
            </a:extLst>
          </p:cNvPr>
          <p:cNvSpPr/>
          <p:nvPr/>
        </p:nvSpPr>
        <p:spPr>
          <a:xfrm>
            <a:off x="673100" y="4564134"/>
            <a:ext cx="51758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More CPU efficient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211101-8FC9-2741-B71E-A2E4BB1D7436}"/>
              </a:ext>
            </a:extLst>
          </p:cNvPr>
          <p:cNvSpPr/>
          <p:nvPr/>
        </p:nvSpPr>
        <p:spPr>
          <a:xfrm>
            <a:off x="386498" y="5426056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Usually a  coordination model or logic</a:t>
            </a:r>
          </a:p>
        </p:txBody>
      </p:sp>
    </p:spTree>
    <p:extLst>
      <p:ext uri="{BB962C8B-B14F-4D97-AF65-F5344CB8AC3E}">
        <p14:creationId xmlns:p14="http://schemas.microsoft.com/office/powerpoint/2010/main" val="425850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9DA7AE-6BB1-794C-9BC9-1D5181BFD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8B261-3583-9248-8C10-E02DBA66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5: </a:t>
            </a:r>
            <a:r>
              <a:rPr lang="en-US" b="1" dirty="0"/>
              <a:t>Modular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7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1C3E6-A536-9B43-A063-0B42FAFC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Sequence-To-Sequence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F8E11-D60E-8244-88C1-5A09AD586543}"/>
              </a:ext>
            </a:extLst>
          </p:cNvPr>
          <p:cNvSpPr/>
          <p:nvPr/>
        </p:nvSpPr>
        <p:spPr>
          <a:xfrm>
            <a:off x="386499" y="1192646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 two Recurrent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6C1FD-00F6-FF40-B696-D15DBB4A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3124110"/>
            <a:ext cx="6350000" cy="252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38A55-5214-CA4F-8CFF-E5D76EA5D508}"/>
              </a:ext>
            </a:extLst>
          </p:cNvPr>
          <p:cNvSpPr/>
          <p:nvPr/>
        </p:nvSpPr>
        <p:spPr>
          <a:xfrm>
            <a:off x="6096000" y="1192646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Encoder =  Processes input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5964F-1257-1644-B579-B5A59706610A}"/>
              </a:ext>
            </a:extLst>
          </p:cNvPr>
          <p:cNvSpPr/>
          <p:nvPr/>
        </p:nvSpPr>
        <p:spPr>
          <a:xfrm>
            <a:off x="6096000" y="1929623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Decoder =  Processes output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35AB7-6392-164D-B924-5C49CCEF9486}"/>
              </a:ext>
            </a:extLst>
          </p:cNvPr>
          <p:cNvSpPr/>
          <p:nvPr/>
        </p:nvSpPr>
        <p:spPr>
          <a:xfrm>
            <a:off x="386499" y="2051210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where input and output are not the same shape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277D-75C0-4A43-A743-3CF527CC71CD}"/>
              </a:ext>
            </a:extLst>
          </p:cNvPr>
          <p:cNvSpPr/>
          <p:nvPr/>
        </p:nvSpPr>
        <p:spPr>
          <a:xfrm>
            <a:off x="386499" y="3158691"/>
            <a:ext cx="546248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 for: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B59C3F-EE41-E444-8F83-883D0B456E06}"/>
              </a:ext>
            </a:extLst>
          </p:cNvPr>
          <p:cNvSpPr/>
          <p:nvPr/>
        </p:nvSpPr>
        <p:spPr>
          <a:xfrm>
            <a:off x="876299" y="3975226"/>
            <a:ext cx="497268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Chatbots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7D33D-ACC5-6A48-AC77-060774014586}"/>
              </a:ext>
            </a:extLst>
          </p:cNvPr>
          <p:cNvSpPr/>
          <p:nvPr/>
        </p:nvSpPr>
        <p:spPr>
          <a:xfrm>
            <a:off x="876299" y="4757608"/>
            <a:ext cx="497268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Machine Translation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DBA8A-7875-DE4A-A7DC-2BF584C49F63}"/>
              </a:ext>
            </a:extLst>
          </p:cNvPr>
          <p:cNvSpPr/>
          <p:nvPr/>
        </p:nvSpPr>
        <p:spPr>
          <a:xfrm>
            <a:off x="869317" y="5533279"/>
            <a:ext cx="497268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9445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5F34B3-30EC-1841-B33B-4B4486F2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DD6B4-269D-6B41-995D-0AB5B046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71" y="1928215"/>
            <a:ext cx="8262257" cy="373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B1677C-B604-8C40-B730-C1B3E184F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C9BB2-E2EA-F746-B8AA-15D3E0FF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6: </a:t>
            </a:r>
            <a:r>
              <a:rPr lang="en-US" b="1" dirty="0"/>
              <a:t>Sequence-To-Sequence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6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95142"/>
            <a:ext cx="11430000" cy="4810845"/>
          </a:xfrm>
        </p:spPr>
        <p:txBody>
          <a:bodyPr/>
          <a:lstStyle/>
          <a:p>
            <a:r>
              <a:rPr lang="en-US" dirty="0"/>
              <a:t>Book Chapters 16-22, 37-38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https://www.digitalvidya.com/blog/types-of-neural-networks/</a:t>
            </a:r>
            <a:endParaRPr lang="en-US" dirty="0"/>
          </a:p>
          <a:p>
            <a:r>
              <a:rPr lang="en-US" dirty="0">
                <a:hlinkClick r:id="rId5"/>
              </a:rPr>
              <a:t>https://www.javatpoint.com/single-layer-perceptron-in-tensorflow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https://towardsdatascience.com/most-effective-way-to-implement-radial-basis-function-neural-network-for-classification-problem-33c467803319</a:t>
            </a:r>
            <a:endParaRPr lang="en-US" dirty="0"/>
          </a:p>
          <a:p>
            <a:r>
              <a:rPr lang="en-US" dirty="0">
                <a:hlinkClick r:id="rId7"/>
              </a:rPr>
              <a:t>https://stackoverflow.com/questions/53855941/how-to-implement-rbf-activation-function-in-keras/53867101#53867101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https://towardsdatascience.com/recurrent-neural-networks-56e1ad215339</a:t>
            </a:r>
            <a:endParaRPr lang="en-US" dirty="0"/>
          </a:p>
          <a:p>
            <a:r>
              <a:rPr lang="en-US" dirty="0">
                <a:hlinkClick r:id="rId9"/>
              </a:rPr>
              <a:t>https://medium.com/@ilblackdragon/tensorflow-sequence-to-sequence-3d9d2e238084</a:t>
            </a:r>
            <a:endParaRPr lang="en-US" dirty="0"/>
          </a:p>
          <a:p>
            <a:r>
              <a:rPr lang="en-US" dirty="0">
                <a:hlinkClick r:id="rId10"/>
              </a:rPr>
              <a:t>https://www.tensorflow.org/tutorials/text/nmt_with_attention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12D1F8-DCFF-7947-88D5-0CE95636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different model structures. Why would you use one over another?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6534F-AA6C-9D4B-B91D-9D9FF5C9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2540817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Polishing it off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0F889-0B0D-CE4F-A613-2BADB60C2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027" y="457541"/>
            <a:ext cx="3739016" cy="56085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EE0D45-E0F0-D14B-B0FD-0BB21F65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CA010-27C5-6840-B5D2-6635FB2A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CD181-A464-284E-8829-76A49A11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86" y="1377949"/>
            <a:ext cx="4394200" cy="3007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7CF11C-DA16-F741-88B6-F117B8339DDA}"/>
              </a:ext>
            </a:extLst>
          </p:cNvPr>
          <p:cNvSpPr/>
          <p:nvPr/>
        </p:nvSpPr>
        <p:spPr>
          <a:xfrm>
            <a:off x="386497" y="1166225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moves in one direction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A3F77-5601-B74E-B803-C327F3AA0A0E}"/>
              </a:ext>
            </a:extLst>
          </p:cNvPr>
          <p:cNvSpPr/>
          <p:nvPr/>
        </p:nvSpPr>
        <p:spPr>
          <a:xfrm>
            <a:off x="380214" y="1922781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deals with the architecture, not the 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A0119-4285-E045-A6DA-1A7933378CC0}"/>
              </a:ext>
            </a:extLst>
          </p:cNvPr>
          <p:cNvSpPr/>
          <p:nvPr/>
        </p:nvSpPr>
        <p:spPr>
          <a:xfrm>
            <a:off x="380214" y="3437348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one or more 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57A78-CD53-BB44-81F0-1367D4F32BB7}"/>
              </a:ext>
            </a:extLst>
          </p:cNvPr>
          <p:cNvSpPr/>
          <p:nvPr/>
        </p:nvSpPr>
        <p:spPr>
          <a:xfrm>
            <a:off x="380214" y="4195357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 “simple” network type we have been dealing with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2405A-58BC-5E46-8147-582B5FDF866A}"/>
              </a:ext>
            </a:extLst>
          </p:cNvPr>
          <p:cNvSpPr/>
          <p:nvPr/>
        </p:nvSpPr>
        <p:spPr>
          <a:xfrm>
            <a:off x="762000" y="2679337"/>
            <a:ext cx="6038917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may be back propagation in training but in execution data only moves “forward”</a:t>
            </a:r>
          </a:p>
        </p:txBody>
      </p:sp>
    </p:spTree>
    <p:extLst>
      <p:ext uri="{BB962C8B-B14F-4D97-AF65-F5344CB8AC3E}">
        <p14:creationId xmlns:p14="http://schemas.microsoft.com/office/powerpoint/2010/main" val="70633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7CC831-BF49-0843-8695-82F38E046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E5A41-7B4C-A745-85CB-6F3A89FA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Feedforward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3780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FD478C-C41C-644C-A786-AD750E26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Radial Basis Function Neural Network</a:t>
            </a:r>
            <a:endParaRPr lang="en-US" dirty="0"/>
          </a:p>
        </p:txBody>
      </p:sp>
      <p:pic>
        <p:nvPicPr>
          <p:cNvPr id="7" name="Picture 6" descr="A picture containing umbrella, object, flying, air&#10;&#10;Description automatically generated">
            <a:extLst>
              <a:ext uri="{FF2B5EF4-FFF2-40B4-BE49-F238E27FC236}">
                <a16:creationId xmlns:a16="http://schemas.microsoft.com/office/drawing/2014/main" id="{4029AEF9-A8CC-4849-84DA-0B69AFB3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6225"/>
            <a:ext cx="6103815" cy="4278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C40215-C3FD-B449-A991-945B4CF734CA}"/>
              </a:ext>
            </a:extLst>
          </p:cNvPr>
          <p:cNvSpPr/>
          <p:nvPr/>
        </p:nvSpPr>
        <p:spPr>
          <a:xfrm>
            <a:off x="386500" y="2322694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measures distances to central points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E6F821-5D0A-0C42-A5A4-F6D1024E0CC4}"/>
              </a:ext>
            </a:extLst>
          </p:cNvPr>
          <p:cNvSpPr/>
          <p:nvPr/>
        </p:nvSpPr>
        <p:spPr>
          <a:xfrm>
            <a:off x="386499" y="3037430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 structure input layer -&gt; RBF layer -&gt; output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05D02-0BE4-C445-A9E6-356CCC7C85A9}"/>
              </a:ext>
            </a:extLst>
          </p:cNvPr>
          <p:cNvSpPr/>
          <p:nvPr/>
        </p:nvSpPr>
        <p:spPr>
          <a:xfrm>
            <a:off x="386499" y="3752166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official support in TensorFlow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BE964-A31F-2A49-B743-425D750BF15E}"/>
              </a:ext>
            </a:extLst>
          </p:cNvPr>
          <p:cNvSpPr/>
          <p:nvPr/>
        </p:nvSpPr>
        <p:spPr>
          <a:xfrm>
            <a:off x="386499" y="13052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nter"/>
              </a:rPr>
              <a:t>A radial basis function is any function which is defined as a function of distance from a certain central point (a radius).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F5720-028B-FD49-881C-703F83ADF0BD}"/>
              </a:ext>
            </a:extLst>
          </p:cNvPr>
          <p:cNvSpPr/>
          <p:nvPr/>
        </p:nvSpPr>
        <p:spPr>
          <a:xfrm>
            <a:off x="386499" y="4466902"/>
            <a:ext cx="6420703" cy="54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Converting data to Z-Score helps with training</a:t>
            </a:r>
          </a:p>
        </p:txBody>
      </p:sp>
    </p:spTree>
    <p:extLst>
      <p:ext uri="{BB962C8B-B14F-4D97-AF65-F5344CB8AC3E}">
        <p14:creationId xmlns:p14="http://schemas.microsoft.com/office/powerpoint/2010/main" val="44405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2DE4C6-63B7-8048-94B5-F7F8E172C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C6AEAD-26D3-1D4A-A1F3-3AFCA342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 </a:t>
            </a:r>
            <a:r>
              <a:rPr lang="en-US" b="1" dirty="0"/>
              <a:t>Radial Basis Function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6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128AF6-D9B2-EC4E-8E6A-6EF3829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Convolutional Neural 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0198D-FD4B-AF4D-85B7-5724B2876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012" y="1054100"/>
            <a:ext cx="6392774" cy="2097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26C49C-83F9-9B46-867F-F9E45619A570}"/>
              </a:ext>
            </a:extLst>
          </p:cNvPr>
          <p:cNvSpPr/>
          <p:nvPr/>
        </p:nvSpPr>
        <p:spPr>
          <a:xfrm>
            <a:off x="386498" y="1116446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Summarizes groups of adjacent information and may capture features of the image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69997-3D3B-8C48-8AF6-D6679C20E29E}"/>
              </a:ext>
            </a:extLst>
          </p:cNvPr>
          <p:cNvSpPr/>
          <p:nvPr/>
        </p:nvSpPr>
        <p:spPr>
          <a:xfrm>
            <a:off x="386498" y="1978368"/>
            <a:ext cx="465540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Groups may overlap with other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38642-52F4-0944-B456-46196CD8C3A3}"/>
              </a:ext>
            </a:extLst>
          </p:cNvPr>
          <p:cNvSpPr/>
          <p:nvPr/>
        </p:nvSpPr>
        <p:spPr>
          <a:xfrm>
            <a:off x="386497" y="2840290"/>
            <a:ext cx="4655403" cy="86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Summary information can then be used to train the model in a way that preserves special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F45F0-5E79-E647-90D6-D93210D1956A}"/>
              </a:ext>
            </a:extLst>
          </p:cNvPr>
          <p:cNvSpPr/>
          <p:nvPr/>
        </p:nvSpPr>
        <p:spPr>
          <a:xfrm>
            <a:off x="386497" y="4064331"/>
            <a:ext cx="98370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Convolution – The treatment of a matrix by a second matrix as a filter/aggregator</a:t>
            </a:r>
          </a:p>
        </p:txBody>
      </p:sp>
    </p:spTree>
    <p:extLst>
      <p:ext uri="{BB962C8B-B14F-4D97-AF65-F5344CB8AC3E}">
        <p14:creationId xmlns:p14="http://schemas.microsoft.com/office/powerpoint/2010/main" val="193946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486EA4-CC8F-874E-B580-BE356995B9F7}"/>
              </a:ext>
            </a:extLst>
          </p:cNvPr>
          <p:cNvSpPr txBox="1"/>
          <p:nvPr/>
        </p:nvSpPr>
        <p:spPr>
          <a:xfrm>
            <a:off x="8304975" y="75950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B4E6E-2C24-F24C-B8C4-49B857F432D8}"/>
              </a:ext>
            </a:extLst>
          </p:cNvPr>
          <p:cNvSpPr txBox="1"/>
          <p:nvPr/>
        </p:nvSpPr>
        <p:spPr>
          <a:xfrm>
            <a:off x="2601224" y="759506"/>
            <a:ext cx="164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of pixels</a:t>
            </a:r>
          </a:p>
        </p:txBody>
      </p:sp>
    </p:spTree>
    <p:extLst>
      <p:ext uri="{BB962C8B-B14F-4D97-AF65-F5344CB8AC3E}">
        <p14:creationId xmlns:p14="http://schemas.microsoft.com/office/powerpoint/2010/main" val="12488125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35639</TotalTime>
  <Words>1014</Words>
  <Application>Microsoft Macintosh PowerPoint</Application>
  <PresentationFormat>Widescreen</PresentationFormat>
  <Paragraphs>119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Inter</vt:lpstr>
      <vt:lpstr>Roboto</vt:lpstr>
      <vt:lpstr>Wingdings</vt:lpstr>
      <vt:lpstr>MGNC_PPT_FINAL</vt:lpstr>
      <vt:lpstr>PowerPoint Presentation</vt:lpstr>
      <vt:lpstr>PowerPoint Presentation</vt:lpstr>
      <vt:lpstr>PowerPoint Presentation</vt:lpstr>
      <vt:lpstr>Feedforward Neural Network</vt:lpstr>
      <vt:lpstr>Demo 1: Feedforward Neural Network</vt:lpstr>
      <vt:lpstr>Radial Basis Function Neural Network</vt:lpstr>
      <vt:lpstr>Demo 2:  Radial Basis Function Neural Network</vt:lpstr>
      <vt:lpstr>Convolutional Neural Network</vt:lpstr>
      <vt:lpstr>Convolution</vt:lpstr>
      <vt:lpstr>Convolution</vt:lpstr>
      <vt:lpstr>Convolution</vt:lpstr>
      <vt:lpstr>Convolution</vt:lpstr>
      <vt:lpstr>Creating a convolution in Tensorflow</vt:lpstr>
      <vt:lpstr>Demo 3: Convolutional Neural Network</vt:lpstr>
      <vt:lpstr>Recurrent Neural Network (RNN)</vt:lpstr>
      <vt:lpstr>RNN in Tensorflow</vt:lpstr>
      <vt:lpstr>Bi-Directional RNNs</vt:lpstr>
      <vt:lpstr>Demo 4:  Recurrent Neural Network (RNN)</vt:lpstr>
      <vt:lpstr>Modular Neural Network</vt:lpstr>
      <vt:lpstr>Demo 5: Modular Neural Network</vt:lpstr>
      <vt:lpstr>Sequence-To-Sequence Models</vt:lpstr>
      <vt:lpstr>Sequence-To-Sequence</vt:lpstr>
      <vt:lpstr>Demo 6: Sequence-To-Sequence Models</vt:lpstr>
      <vt:lpstr>Homework reading</vt:lpstr>
      <vt:lpstr>Homework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202</cp:revision>
  <dcterms:created xsi:type="dcterms:W3CDTF">1601-01-01T00:00:00Z</dcterms:created>
  <dcterms:modified xsi:type="dcterms:W3CDTF">2020-07-14T21:08:38Z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